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4" r:id="rId4"/>
    <p:sldId id="285" r:id="rId5"/>
    <p:sldId id="286" r:id="rId6"/>
    <p:sldId id="287" r:id="rId7"/>
    <p:sldId id="293" r:id="rId8"/>
    <p:sldId id="294" r:id="rId9"/>
    <p:sldId id="289" r:id="rId10"/>
    <p:sldId id="295" r:id="rId11"/>
    <p:sldId id="296" r:id="rId12"/>
    <p:sldId id="290" r:id="rId13"/>
    <p:sldId id="297" r:id="rId14"/>
    <p:sldId id="291" r:id="rId15"/>
    <p:sldId id="298" r:id="rId16"/>
    <p:sldId id="292" r:id="rId17"/>
    <p:sldId id="299" r:id="rId18"/>
    <p:sldId id="288" r:id="rId19"/>
    <p:sldId id="300" r:id="rId20"/>
    <p:sldId id="301" r:id="rId21"/>
    <p:sldId id="304" r:id="rId22"/>
    <p:sldId id="283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5829E-4562-3322-E123-E52F3905F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6C53D07-9B2C-F0A9-5E85-126B76322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025996-37A1-78C2-2D0F-63709A32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20.09.2022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F4290A-DEB4-CF89-17FE-4B82A2C7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0AFB7E-C532-75F5-4AE4-AC3A60B1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6622259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34BE2-CDCE-C081-5F19-4DBA37D6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362794B-ADE4-8272-51CD-9F02CEC7C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BB7A02-0D2A-37D8-E292-8C50D12D6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20.09.2022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34AACE-4017-CFC1-44AD-6C49B56B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0F6B83B-B95D-D09D-6427-62BA4E2D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4111592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B019BBD-C97A-BA1E-B596-7A8620BC4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FBDE5C-9B6A-C65F-F69F-CA8849FBD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2E4974-43E9-0C8C-4BC1-A80B51FE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20.09.2022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84371E-B2D5-2390-71FE-553E0028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08ACED-FD65-BBD7-141D-028C3482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51597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7757D-E6E2-05A4-7F54-57BD3AD3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D4683F1-199E-A840-C76F-B0A58E649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478D7E-0B72-7A36-7436-022C49C6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20.09.2022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C66D86-4848-E6FC-4BDA-1BDEE211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7969F8-62D2-01B8-D865-47187DAD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21879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92578-E748-E1B8-A69C-ACEFF6527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7801A55-B474-B0F2-024E-2EC0DE8C9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8581260-BF4D-FB71-B643-201A6142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20.09.2022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DD64F5-73D2-D0FF-42CE-10AA7FEE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36967AA-09EC-B61D-F205-6607F607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3208289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EFE48-9613-2814-1962-613DDF74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32079F-81F1-D74C-7F9C-0E021A5DC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BE30733-A921-89ED-533B-212897662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E703FA-D36B-7230-0B6F-82F40762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20.09.2022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5C7A8FB-7D11-5351-8345-9E57E3BF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5C98892-6C85-95C0-6FF1-B23973007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0887206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82E4-A7A5-256E-2628-8BDB723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D43876E-5686-FA9F-DF41-D53D04413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1C3E4F3-3450-875D-837D-D19B97256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BD619E5-8881-C17A-0B75-72CB02164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EA1BD76-295E-D183-BAE3-D74AC80C5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A15C0E-2D32-BCA0-C581-439260C2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20.09.2022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47B805C-372B-A52B-E3FB-4D281C4C0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183589D-2EE5-75A9-E205-E704099E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0439095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5244-5E09-220C-2A93-F1901309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6763FA6-8D60-0297-AC18-4AFB0B725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20.09.2022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2DBCF92-7888-D58E-A3D2-3397063F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E4C269-1B8B-D1D8-EB05-7BA3AC82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219848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44CC667-AA3A-70FF-B1FA-15504CA1C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20.09.2022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FE3C073-0F31-8FF2-D838-DA8B0AFAD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8D18D2-0ABA-22D2-471F-25CFC2C9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957419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9D086-7C85-DA7B-496C-53E045C20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71B968-C887-893F-E031-C89A8E099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8598D2F-B379-217D-8989-AEEF13858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B1DA98E-FBF2-1FE3-2B55-89F04B57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20.09.2022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FC21D12-B202-C17A-F0CE-41901273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F860E7A-2974-2540-9D9A-F5C4BD07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1043959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F57E-A61C-D1AC-222D-F7EA09E1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F089F06-7A37-0F6F-CCD7-FB75E844B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01E6AB7-B8CA-7B29-5E76-417D1DB92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B7159F-48BC-2991-50EA-9AC60403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20.09.2022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E642282-3FD6-7F57-346A-B3354D96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912154-F0C0-D061-2B9B-BE2AEE78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1948031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68FB98A-B02C-2913-29BF-75746B3DA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AE91A9-ED07-BBF8-A46C-AFDB44C19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30B7F9C-71B2-C498-2BFA-F0013DC48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1A765-AD61-4940-8E00-0F0D0E550D98}" type="datetimeFigureOut">
              <a:rPr lang="uk-UA" smtClean="0"/>
              <a:t>20.09.2022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F932D3F-479A-05EE-9FB9-B11AFAA8D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98BA47-079C-B042-1B3E-FB944D91E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398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ue3jR_bv6gE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6.wdp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17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8.wdp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19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png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29.png"/><Relationship Id="rId4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2.wdp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23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33.png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png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4" Type="http://schemas.microsoft.com/office/2007/relationships/hdphoto" Target="../media/hdphoto2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37.png"/><Relationship Id="rId4" Type="http://schemas.microsoft.com/office/2007/relationships/hdphoto" Target="../media/hdphoto2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ue3jR_bv6gE" TargetMode="External"/><Relationship Id="rId5" Type="http://schemas.openxmlformats.org/officeDocument/2006/relationships/image" Target="../media/image39.jpeg"/><Relationship Id="rId4" Type="http://schemas.microsoft.com/office/2007/relationships/hdphoto" Target="../media/hdphoto3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0.png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5" Type="http://schemas.openxmlformats.org/officeDocument/2006/relationships/image" Target="../media/image41.png"/><Relationship Id="rId4" Type="http://schemas.microsoft.com/office/2007/relationships/hdphoto" Target="../media/hdphoto3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33.wdp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4.wdp"/><Relationship Id="rId5" Type="http://schemas.openxmlformats.org/officeDocument/2006/relationships/image" Target="../media/image43.png"/><Relationship Id="rId4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youtu.be/ue3jR_bv6gE" TargetMode="External"/><Relationship Id="rId4" Type="http://schemas.microsoft.com/office/2007/relationships/hdphoto" Target="../media/hdphoto35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youtu.be/ue3jR_bv6gE" TargetMode="Externa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ue3jR_bv6gE" TargetMode="Externa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5.wdp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ue3jR_bv6gE" TargetMode="External"/><Relationship Id="rId5" Type="http://schemas.openxmlformats.org/officeDocument/2006/relationships/image" Target="../media/image16.jpe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hyperlink" Target="https://youtu.be/ue3jR_bv6gE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8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youtu.be/ue3jR_bv6gE" TargetMode="External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ue3jR_bv6gE" TargetMode="External"/><Relationship Id="rId5" Type="http://schemas.openxmlformats.org/officeDocument/2006/relationships/image" Target="../media/image21.jpe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6657F-471F-85AF-B924-051C81400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799" y="-1"/>
            <a:ext cx="11879791" cy="2536903"/>
          </a:xfrm>
        </p:spPr>
        <p:txBody>
          <a:bodyPr>
            <a:noAutofit/>
          </a:bodyPr>
          <a:lstStyle/>
          <a:p>
            <a:r>
              <a:rPr lang="uk-UA" sz="88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Техніка безпеки </a:t>
            </a:r>
            <a:br>
              <a:rPr lang="uk-UA" sz="88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</a:br>
            <a:r>
              <a:rPr lang="uk-UA" sz="88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під час пожежі</a:t>
            </a:r>
          </a:p>
        </p:txBody>
      </p:sp>
      <p:pic>
        <p:nvPicPr>
          <p:cNvPr id="1032" name="Picture 8" descr="Огонь гифки, анимированные GIF изображения огонь - скачать гиф картинки на  GIFER">
            <a:extLst>
              <a:ext uri="{FF2B5EF4-FFF2-40B4-BE49-F238E27FC236}">
                <a16:creationId xmlns:a16="http://schemas.microsoft.com/office/drawing/2014/main" id="{F7B1BEFE-ECEE-7274-AFAA-1A503BF0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53000"/>
            <a:ext cx="398206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Огонь гифки, анимированные GIF изображения огонь - скачать гиф картинки на  GIFER">
            <a:extLst>
              <a:ext uri="{FF2B5EF4-FFF2-40B4-BE49-F238E27FC236}">
                <a16:creationId xmlns:a16="http://schemas.microsoft.com/office/drawing/2014/main" id="{6D2A7603-4D06-891B-4B0B-FEE3898D0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05" y="4953000"/>
            <a:ext cx="432619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Огонь гифки, анимированные GIF изображения огонь - скачать гиф картинки на  GIFER">
            <a:extLst>
              <a:ext uri="{FF2B5EF4-FFF2-40B4-BE49-F238E27FC236}">
                <a16:creationId xmlns:a16="http://schemas.microsoft.com/office/drawing/2014/main" id="{90EC5F33-45AC-BD66-3393-679233D3A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588" y="4953000"/>
            <a:ext cx="463099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Гибель детей: пожары в Украине « Новости | Мобильная версия | Цензор.НЕТ">
            <a:extLst>
              <a:ext uri="{FF2B5EF4-FFF2-40B4-BE49-F238E27FC236}">
                <a16:creationId xmlns:a16="http://schemas.microsoft.com/office/drawing/2014/main" id="{0DF0D8F3-34BF-F622-0338-1042436A9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19" y="2244992"/>
            <a:ext cx="6787945" cy="452756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936-geroicheskaja-muzyka-bez-slov-dlja-fonovogo-video-na-youtube-">
            <a:hlinkClick r:id="" action="ppaction://media"/>
            <a:extLst>
              <a:ext uri="{FF2B5EF4-FFF2-40B4-BE49-F238E27FC236}">
                <a16:creationId xmlns:a16="http://schemas.microsoft.com/office/drawing/2014/main" id="{627E7906-F6AF-60B5-0E00-893DD1FC4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hlinkClick r:id="rId8"/>
            <a:extLst>
              <a:ext uri="{FF2B5EF4-FFF2-40B4-BE49-F238E27FC236}">
                <a16:creationId xmlns:a16="http://schemas.microsoft.com/office/drawing/2014/main" id="{9E445C41-D71E-E298-A78A-D25D453F87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897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6000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1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1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F6E4B968-9B4C-9DC5-0754-9292D32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47A73D-9669-CAAB-3DF8-57E55B244609}"/>
              </a:ext>
            </a:extLst>
          </p:cNvPr>
          <p:cNvSpPr txBox="1"/>
          <p:nvPr/>
        </p:nvSpPr>
        <p:spPr>
          <a:xfrm>
            <a:off x="193140" y="223111"/>
            <a:ext cx="11805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Якщо погасити пожежу до прибуття пожежників неможливо:</a:t>
            </a: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По можливості змочи якусь тканину, прикрий нею ніс і рот.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Під час переходів через задимлені ділянки затримуй дихання. Варто 2-3 рази вдихнути дим - і можна знепритомніти через отруєння чадним газом, що призведе до загибелі.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Пожар в общественном месте или в доме - как спасти себя и помочь другим |  Правмир">
            <a:extLst>
              <a:ext uri="{FF2B5EF4-FFF2-40B4-BE49-F238E27FC236}">
                <a16:creationId xmlns:a16="http://schemas.microsoft.com/office/drawing/2014/main" id="{5AFC4258-1F7C-CABB-6263-D4C0E11E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8" y="2469880"/>
            <a:ext cx="5320043" cy="444088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Тренировка эвакуации при пожаре">
            <a:extLst>
              <a:ext uri="{FF2B5EF4-FFF2-40B4-BE49-F238E27FC236}">
                <a16:creationId xmlns:a16="http://schemas.microsoft.com/office/drawing/2014/main" id="{F16DB62A-895F-AB01-BBF2-8CD66F297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9814" y="2390407"/>
            <a:ext cx="6128253" cy="434084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825E718E-319B-5A2D-46A2-39DDEF590C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71261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47A73D-9669-CAAB-3DF8-57E55B244609}"/>
              </a:ext>
            </a:extLst>
          </p:cNvPr>
          <p:cNvSpPr txBox="1"/>
          <p:nvPr/>
        </p:nvSpPr>
        <p:spPr>
          <a:xfrm>
            <a:off x="193140" y="223111"/>
            <a:ext cx="11805719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Якщо погасити пожежу до прибуття пожежників неможливо:</a:t>
            </a: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Якщо потрібно когось витягнути з вогню, обв’яжися дротом (мокрою мотузкою), вручи вільний кінець кому-небудь. </a:t>
            </a:r>
            <a:r>
              <a:rPr lang="uk-UA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Зав'яжи</a:t>
            </a: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рот і ніс мокрою хустинкою, накрийся мокрою ковдрою або змочи одяг водою і, пригинаючись якомога нижче, заходь у приміщення.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1800" b="1" dirty="0">
                <a:solidFill>
                  <a:srgbClr val="000000"/>
                </a:solidFill>
                <a:effectLst/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Как выжить при пожаре в помещении">
            <a:extLst>
              <a:ext uri="{FF2B5EF4-FFF2-40B4-BE49-F238E27FC236}">
                <a16:creationId xmlns:a16="http://schemas.microsoft.com/office/drawing/2014/main" id="{F36520E7-3574-ECFD-818D-531F25D23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5" y="2791514"/>
            <a:ext cx="6103544" cy="40664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к спасти своего ребёнка при пожаре занятие на Вачанге">
            <a:extLst>
              <a:ext uri="{FF2B5EF4-FFF2-40B4-BE49-F238E27FC236}">
                <a16:creationId xmlns:a16="http://schemas.microsoft.com/office/drawing/2014/main" id="{1667B371-8C73-A0CE-4F7B-F7D155EEF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92" y="2960915"/>
            <a:ext cx="6103544" cy="38970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F6E4B968-9B4C-9DC5-0754-9292D32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151E9467-A61A-1014-E41B-EB85673B5F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8529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57F764-FA5E-546C-2305-67CD53CFA4C7}"/>
              </a:ext>
            </a:extLst>
          </p:cNvPr>
          <p:cNvSpPr txBox="1"/>
          <p:nvPr/>
        </p:nvSpPr>
        <p:spPr>
          <a:xfrm>
            <a:off x="63373" y="107928"/>
            <a:ext cx="119686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Якщо вогонь палає у коридорі, на сходах тощо, і неможливо вибратися назовні:</a:t>
            </a:r>
          </a:p>
          <a:p>
            <a:pPr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  залишайся у своїй квартирі, щільно зачини двері, затули щілини мокрими ганчірками, повісь ковдру, килим або будь-що інше;  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Стаття | Що таке вогнестійкість протипожежних дверей | Пожежна безпека ТОВ  Євросервіс">
            <a:extLst>
              <a:ext uri="{FF2B5EF4-FFF2-40B4-BE49-F238E27FC236}">
                <a16:creationId xmlns:a16="http://schemas.microsoft.com/office/drawing/2014/main" id="{43845DE7-A3F0-2EB9-9E6E-85F82E81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92" y="2534194"/>
            <a:ext cx="7620000" cy="421587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авила поведінки при пожежі - ДНЗ № 347 &quot;Калінка&quot;">
            <a:extLst>
              <a:ext uri="{FF2B5EF4-FFF2-40B4-BE49-F238E27FC236}">
                <a16:creationId xmlns:a16="http://schemas.microsoft.com/office/drawing/2014/main" id="{88D42C7B-528C-7C1C-2357-939CA8F56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" y="3614417"/>
            <a:ext cx="4186375" cy="318961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F6E4B968-9B4C-9DC5-0754-9292D32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DF77753B-2A9B-5680-66BF-1DDFC704E7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54617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F6E4B968-9B4C-9DC5-0754-9292D32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7F764-FA5E-546C-2305-67CD53CFA4C7}"/>
              </a:ext>
            </a:extLst>
          </p:cNvPr>
          <p:cNvSpPr txBox="1"/>
          <p:nvPr/>
        </p:nvSpPr>
        <p:spPr>
          <a:xfrm>
            <a:off x="63373" y="107928"/>
            <a:ext cx="1196868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Якщо вогонь палає у коридорі, на сходах тощо, і неможливо вибратися назовні:</a:t>
            </a:r>
          </a:p>
          <a:p>
            <a:pPr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  в разі загоряння дверей твоєї квартири поливай їх зсередини водою. Якщо дим проникне до квартири, пересувайся якнайнижче до підлоги, там завжди є свіже повітря. </a:t>
            </a:r>
          </a:p>
          <a:p>
            <a:pPr fontAlgn="base"/>
            <a:r>
              <a:rPr lang="uk-UA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в</a:t>
            </a: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ідчини вікно або розбий його вийди на балкон і голосно клич на допомогу.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175744D-6E79-6FA4-4525-16A78136B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1" y="3506405"/>
            <a:ext cx="3396887" cy="33515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к обезопасить балкон для ребенка? - Модный интерьер">
            <a:extLst>
              <a:ext uri="{FF2B5EF4-FFF2-40B4-BE49-F238E27FC236}">
                <a16:creationId xmlns:a16="http://schemas.microsoft.com/office/drawing/2014/main" id="{50CA7EFD-ABCC-657B-4F62-DC2175D9A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49"/>
          <a:stretch/>
        </p:blipFill>
        <p:spPr bwMode="auto">
          <a:xfrm>
            <a:off x="4587228" y="2697585"/>
            <a:ext cx="6202272" cy="41604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ульбашка прямої мови: овальна 2">
            <a:extLst>
              <a:ext uri="{FF2B5EF4-FFF2-40B4-BE49-F238E27FC236}">
                <a16:creationId xmlns:a16="http://schemas.microsoft.com/office/drawing/2014/main" id="{B7020211-05FE-79BB-7D79-4D2B29740296}"/>
              </a:ext>
            </a:extLst>
          </p:cNvPr>
          <p:cNvSpPr/>
          <p:nvPr/>
        </p:nvSpPr>
        <p:spPr>
          <a:xfrm>
            <a:off x="4763590" y="2828939"/>
            <a:ext cx="2473234" cy="933164"/>
          </a:xfrm>
          <a:prstGeom prst="wedgeEllipseCallout">
            <a:avLst>
              <a:gd name="adj1" fmla="val 69679"/>
              <a:gd name="adj2" fmla="val 8205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Допоможіть!!!</a:t>
            </a:r>
          </a:p>
        </p:txBody>
      </p:sp>
      <p:pic>
        <p:nvPicPr>
          <p:cNvPr id="7" name="Рисунок 6">
            <a:hlinkClick r:id="rId7"/>
            <a:extLst>
              <a:ext uri="{FF2B5EF4-FFF2-40B4-BE49-F238E27FC236}">
                <a16:creationId xmlns:a16="http://schemas.microsoft.com/office/drawing/2014/main" id="{255EBCF1-DE9B-EB4D-C909-B23C14B3BA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68603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BA9719-B8A8-BAF4-EDBD-DC0BCCCE9AFA}"/>
              </a:ext>
            </a:extLst>
          </p:cNvPr>
          <p:cNvSpPr txBox="1"/>
          <p:nvPr/>
        </p:nvSpPr>
        <p:spPr>
          <a:xfrm>
            <a:off x="144854" y="97138"/>
            <a:ext cx="118057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Якщо на людині горить одяг.</a:t>
            </a: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Якщо на вас горить одяг, ні в якому разі не намагайтеся бігти, вогонь буде розгоратися ще сильніше.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Потрібно якнайшвидше скинути палаючий одяг, постаратися збити полум’я — падайте на землю і катайтеся, якщо поблизу є калюжа або сніжний замет — падайте в них.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5F504F8-59F3-2DD6-A023-312DE79F6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4" y="3514350"/>
            <a:ext cx="6079673" cy="307324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Особистий сайт Коваленка Сергія Івановича">
            <a:extLst>
              <a:ext uri="{FF2B5EF4-FFF2-40B4-BE49-F238E27FC236}">
                <a16:creationId xmlns:a16="http://schemas.microsoft.com/office/drawing/2014/main" id="{0B97C182-1397-8B6A-20E4-94A8D173E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608911"/>
            <a:ext cx="5555651" cy="17162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F6E4B968-9B4C-9DC5-0754-9292D32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B84C8DD4-DDB2-5202-03AA-EAEB4DC98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86896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F6E4B968-9B4C-9DC5-0754-9292D32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BA9719-B8A8-BAF4-EDBD-DC0BCCCE9AFA}"/>
              </a:ext>
            </a:extLst>
          </p:cNvPr>
          <p:cNvSpPr txBox="1"/>
          <p:nvPr/>
        </p:nvSpPr>
        <p:spPr>
          <a:xfrm>
            <a:off x="144854" y="97138"/>
            <a:ext cx="118057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Якщо на людині горить одяг.</a:t>
            </a: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Якщо перебуваєте в приміщенні, можна накинути на себе якусь щільну тканину (ковдра, покривало, пальто), тільки залишайте відкритою голову, щоб не задихнутися димом.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До приїзду лікарів не знімайте самостійно одяг з обпалених ділянок тіла!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Що робити при пожежі у багатолюдних місцях. Поради досвідченого менського  рятувальника – Сусіди.City">
            <a:extLst>
              <a:ext uri="{FF2B5EF4-FFF2-40B4-BE49-F238E27FC236}">
                <a16:creationId xmlns:a16="http://schemas.microsoft.com/office/drawing/2014/main" id="{45309A52-9CFB-EF27-9F67-31D5F404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80" y="2508069"/>
            <a:ext cx="4349931" cy="434993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 людині горить одяг: що робити? – поради сумських рятувальників |  Соціальне Телебачення Сумщини">
            <a:extLst>
              <a:ext uri="{FF2B5EF4-FFF2-40B4-BE49-F238E27FC236}">
                <a16:creationId xmlns:a16="http://schemas.microsoft.com/office/drawing/2014/main" id="{68096656-3D41-A17E-1C83-23AAC8C88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7" y="2963784"/>
            <a:ext cx="5715000" cy="37052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BA39ADF9-B557-56BE-E3D4-67BFB3176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64358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F6E4B968-9B4C-9DC5-0754-9292D32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28F7C-C98E-28BB-B69B-E7BF8D909EC0}"/>
              </a:ext>
            </a:extLst>
          </p:cNvPr>
          <p:cNvSpPr txBox="1"/>
          <p:nvPr/>
        </p:nvSpPr>
        <p:spPr>
          <a:xfrm>
            <a:off x="172016" y="106191"/>
            <a:ext cx="115522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Правила пожежної безпеки в лісі</a:t>
            </a:r>
          </a:p>
          <a:p>
            <a:pPr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Не можна розводити багаття в жарку, суху, вітряну погоду.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Розпалювати багаття слід у спеціально призначених для цього місцях.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Добре, якщо біля місця розведення багаття буде вода і гілки для зупинення вогню на випадок поширення полум'я.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Как развести костер в зимнем лесу? | Активный образ жизни">
            <a:extLst>
              <a:ext uri="{FF2B5EF4-FFF2-40B4-BE49-F238E27FC236}">
                <a16:creationId xmlns:a16="http://schemas.microsoft.com/office/drawing/2014/main" id="{90731A96-7CFB-1E44-334A-696247F6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6" y="2935632"/>
            <a:ext cx="5865223" cy="39223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Место разведения костра: каким должно быть, как выбрать">
            <a:extLst>
              <a:ext uri="{FF2B5EF4-FFF2-40B4-BE49-F238E27FC236}">
                <a16:creationId xmlns:a16="http://schemas.microsoft.com/office/drawing/2014/main" id="{8E420416-A62B-85AC-228A-B5CAF270E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2"/>
          <a:stretch/>
        </p:blipFill>
        <p:spPr bwMode="auto">
          <a:xfrm>
            <a:off x="5564777" y="2935632"/>
            <a:ext cx="5315929" cy="39223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3C8278CD-0568-AC14-1FBF-A997FE216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16776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F6E4B968-9B4C-9DC5-0754-9292D32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28F7C-C98E-28BB-B69B-E7BF8D909EC0}"/>
              </a:ext>
            </a:extLst>
          </p:cNvPr>
          <p:cNvSpPr txBox="1"/>
          <p:nvPr/>
        </p:nvSpPr>
        <p:spPr>
          <a:xfrm>
            <a:off x="172015" y="106191"/>
            <a:ext cx="1186909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Правила пожежної безпеки в лісі</a:t>
            </a:r>
          </a:p>
          <a:p>
            <a:pPr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Не бажано розводити багаття поруч з деревами— це небезпечно і може призвести до загибелі дерев.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Якщо в лісі почалася пожежа, головне— не дати вогню поширитися. У разі, якщо згасити вогонь своїми силами не виходить, необхідно терміново повідомити про пожежу в пожежну службу за номером «101».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Памятка по пожарной безопасности в лесах">
            <a:extLst>
              <a:ext uri="{FF2B5EF4-FFF2-40B4-BE49-F238E27FC236}">
                <a16:creationId xmlns:a16="http://schemas.microsoft.com/office/drawing/2014/main" id="{1113A261-BC4E-F810-B5F7-87C6E25C0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2" y="3239701"/>
            <a:ext cx="4007509" cy="36182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амятка по пожарной безопасности в лесах">
            <a:extLst>
              <a:ext uri="{FF2B5EF4-FFF2-40B4-BE49-F238E27FC236}">
                <a16:creationId xmlns:a16="http://schemas.microsoft.com/office/drawing/2014/main" id="{52FFF31E-247D-2394-DD49-CCDE2FEE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91" y="3089505"/>
            <a:ext cx="5443493" cy="378413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нак множення 5">
            <a:extLst>
              <a:ext uri="{FF2B5EF4-FFF2-40B4-BE49-F238E27FC236}">
                <a16:creationId xmlns:a16="http://schemas.microsoft.com/office/drawing/2014/main" id="{01FFB7B1-FB83-8BCF-7CE1-96345BC61B9D}"/>
              </a:ext>
            </a:extLst>
          </p:cNvPr>
          <p:cNvSpPr/>
          <p:nvPr/>
        </p:nvSpPr>
        <p:spPr>
          <a:xfrm>
            <a:off x="5032499" y="2460472"/>
            <a:ext cx="4232367" cy="4606778"/>
          </a:xfrm>
          <a:prstGeom prst="mathMultiply">
            <a:avLst>
              <a:gd name="adj1" fmla="val 1179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hlinkClick r:id="rId7"/>
            <a:extLst>
              <a:ext uri="{FF2B5EF4-FFF2-40B4-BE49-F238E27FC236}">
                <a16:creationId xmlns:a16="http://schemas.microsoft.com/office/drawing/2014/main" id="{86E1A2CB-6CE6-43DE-7473-89B333D244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693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2434CCF4-A465-C12F-16B5-D3AA795B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3F8B9A-B784-F451-E002-6B16E3D9B2F9}"/>
              </a:ext>
            </a:extLst>
          </p:cNvPr>
          <p:cNvSpPr txBox="1"/>
          <p:nvPr/>
        </p:nvSpPr>
        <p:spPr>
          <a:xfrm>
            <a:off x="208229" y="158590"/>
            <a:ext cx="117332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Перша допомога при </a:t>
            </a:r>
            <a:r>
              <a:rPr lang="uk-UA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опіках</a:t>
            </a:r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Прикладіть до місця опіку вологу і холодну тканину, добре, якщо є стерильний бинт, серветки (зазвичай вони є в аптечках у водіїв), можна змочувати уражену ділянку холодною водою.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Не віддирайте одяг від уражених ділянок, не змащуйте опік маслами і мазями, чекайте приїзду швидкої допомоги.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Первая помощь при ожогах в домашних условиях. Оказание первой помощи при  ожогах">
            <a:extLst>
              <a:ext uri="{FF2B5EF4-FFF2-40B4-BE49-F238E27FC236}">
                <a16:creationId xmlns:a16="http://schemas.microsoft.com/office/drawing/2014/main" id="{DF414CCE-008E-C782-ABFE-5B78215F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8" y="2952359"/>
            <a:ext cx="4982081" cy="390564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к вылечить ожог 🚩 Чем лечить ожог: степени и способы лечения различных  типов поражения 🚩 Лечение болезней">
            <a:extLst>
              <a:ext uri="{FF2B5EF4-FFF2-40B4-BE49-F238E27FC236}">
                <a16:creationId xmlns:a16="http://schemas.microsoft.com/office/drawing/2014/main" id="{96F8A5B1-1E34-DCF3-A384-140D5ED23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/>
          <a:stretch/>
        </p:blipFill>
        <p:spPr bwMode="auto">
          <a:xfrm>
            <a:off x="4912303" y="2836246"/>
            <a:ext cx="5563689" cy="41243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нак множення 2">
            <a:extLst>
              <a:ext uri="{FF2B5EF4-FFF2-40B4-BE49-F238E27FC236}">
                <a16:creationId xmlns:a16="http://schemas.microsoft.com/office/drawing/2014/main" id="{99A0F2E8-2986-26B0-9BFD-8DF2C5C7FC31}"/>
              </a:ext>
            </a:extLst>
          </p:cNvPr>
          <p:cNvSpPr/>
          <p:nvPr/>
        </p:nvSpPr>
        <p:spPr>
          <a:xfrm>
            <a:off x="5577963" y="2678186"/>
            <a:ext cx="4232367" cy="4606778"/>
          </a:xfrm>
          <a:prstGeom prst="mathMultiply">
            <a:avLst>
              <a:gd name="adj1" fmla="val 1179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id="{88C30BCC-5DC6-EB37-8422-EBAFFA41E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49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2434CCF4-A465-C12F-16B5-D3AA795B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4F6119-8AAC-6111-D090-E2A0786C61A1}"/>
              </a:ext>
            </a:extLst>
          </p:cNvPr>
          <p:cNvSpPr txBox="1"/>
          <p:nvPr/>
        </p:nvSpPr>
        <p:spPr>
          <a:xfrm>
            <a:off x="271604" y="109664"/>
            <a:ext cx="619257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Ознаки отруєння чадним газом</a:t>
            </a: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       запаморочення;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       блювота;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       головний біль;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       червоний колір обличчя;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       непритомність.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Человеку плохо-не проходите мимо! -Отделение профилактики">
            <a:extLst>
              <a:ext uri="{FF2B5EF4-FFF2-40B4-BE49-F238E27FC236}">
                <a16:creationId xmlns:a16="http://schemas.microsoft.com/office/drawing/2014/main" id="{6299236F-35F1-4E60-9394-747DCCD45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74" y="273916"/>
            <a:ext cx="5615391" cy="31550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Тихий вбивця. Як розпізнати та вберегтись від отруєння чадним газом? |  Львівський портал">
            <a:extLst>
              <a:ext uri="{FF2B5EF4-FFF2-40B4-BE49-F238E27FC236}">
                <a16:creationId xmlns:a16="http://schemas.microsoft.com/office/drawing/2014/main" id="{A616577A-852A-B7F2-A7AF-D970A31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3" y="3093996"/>
            <a:ext cx="8337368" cy="39144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451BAD16-41C5-FA83-B64B-63E4FBD5E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6550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62193F-95B0-0CE9-E705-E8FB66CE5134}"/>
              </a:ext>
            </a:extLst>
          </p:cNvPr>
          <p:cNvSpPr txBox="1"/>
          <p:nvPr/>
        </p:nvSpPr>
        <p:spPr>
          <a:xfrm>
            <a:off x="196535" y="127771"/>
            <a:ext cx="1188078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Пожежа</a:t>
            </a: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це лихо, під час якого вогонь виходить з-під контролю. </a:t>
            </a:r>
          </a:p>
          <a:p>
            <a:pPr indent="361950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Часто пожежі виникають з вини школярів. Велику небезпеку становлять вогнища, що розпалюють діти поблизу будівель та будівельних майданчиків.</a:t>
            </a:r>
          </a:p>
          <a:p>
            <a:pPr indent="361950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Захопившись грою, діти забувають загасити вогнище, і тоді вітер роздуває іскри на великі відстані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Что должны знать дети и их родители о пожарной безопасности - Лента  новостей Крыма">
            <a:extLst>
              <a:ext uri="{FF2B5EF4-FFF2-40B4-BE49-F238E27FC236}">
                <a16:creationId xmlns:a16="http://schemas.microsoft.com/office/drawing/2014/main" id="{9A527224-80A5-C409-F310-D35A2EB1F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08" y="3299114"/>
            <a:ext cx="6355155" cy="35588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Огонь + ребенок ≠ безопасность |">
            <a:extLst>
              <a:ext uri="{FF2B5EF4-FFF2-40B4-BE49-F238E27FC236}">
                <a16:creationId xmlns:a16="http://schemas.microsoft.com/office/drawing/2014/main" id="{8C3E0934-04A4-F82A-E23F-E7FF22AD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269"/>
            <a:ext cx="5353568" cy="35625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9B22D0EA-EFC6-BCDC-8B37-494416A8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BBDC66DD-08D8-709C-7A17-22827986E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02693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7CADC7-ECBB-BD62-45D7-C46C54D43E8A}"/>
              </a:ext>
            </a:extLst>
          </p:cNvPr>
          <p:cNvSpPr txBox="1"/>
          <p:nvPr/>
        </p:nvSpPr>
        <p:spPr>
          <a:xfrm>
            <a:off x="334978" y="320457"/>
            <a:ext cx="116155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Перша допомога при отруєнні чадним газом</a:t>
            </a:r>
          </a:p>
          <a:p>
            <a:pPr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  постраждалого необхідно винести на свіже повітря;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 негайно викликати машину швидкої медичної допомоги за телефоном 103.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Срочная помощь при инсульте - Инсульт . Реабилитация">
            <a:extLst>
              <a:ext uri="{FF2B5EF4-FFF2-40B4-BE49-F238E27FC236}">
                <a16:creationId xmlns:a16="http://schemas.microsoft.com/office/drawing/2014/main" id="{76EF1A9E-2D99-6058-CFF5-A736DB73D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3" y="2841929"/>
            <a:ext cx="6266969" cy="39255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2434CCF4-A465-C12F-16B5-D3AA795B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Правила вызова скорой медицинской помощи">
            <a:extLst>
              <a:ext uri="{FF2B5EF4-FFF2-40B4-BE49-F238E27FC236}">
                <a16:creationId xmlns:a16="http://schemas.microsoft.com/office/drawing/2014/main" id="{F39C3E83-8E9A-523B-C913-79A3ED650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2" y="2616668"/>
            <a:ext cx="5686698" cy="43760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8E79B877-1B87-680E-1826-FB5AD1A8B2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35227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2434CCF4-A465-C12F-16B5-D3AA795B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83613-A93C-0B7C-FDDD-49E9526338D8}"/>
              </a:ext>
            </a:extLst>
          </p:cNvPr>
          <p:cNvSpPr txBox="1"/>
          <p:nvPr/>
        </p:nvSpPr>
        <p:spPr>
          <a:xfrm>
            <a:off x="209006" y="287075"/>
            <a:ext cx="1180011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uk-UA" sz="2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ДОПУСКАЙТЕ ЖАРТІВ У ВИКЛИКАХ </a:t>
            </a:r>
          </a:p>
          <a:p>
            <a:pPr algn="ctr" fontAlgn="base"/>
            <a:r>
              <a:rPr lang="uk-UA" sz="2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ПОЖЕЖНОЇ СЛУЖБИ!</a:t>
            </a:r>
          </a:p>
          <a:p>
            <a:pPr algn="just" fontAlgn="base"/>
            <a:endParaRPr lang="uk-UA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ПАМ'ЯТАЙ:</a:t>
            </a: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algn="ctr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помилковий виклик може відвернути увагу пожежників від справжньої пожежі, і тоді може згоріти чийсь будинок або навіть загинуть люди.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Пожарная безопасность арт - 35 фото - картинки и рисунки: скачать бесплатно">
            <a:extLst>
              <a:ext uri="{FF2B5EF4-FFF2-40B4-BE49-F238E27FC236}">
                <a16:creationId xmlns:a16="http://schemas.microsoft.com/office/drawing/2014/main" id="{800737CC-1568-5819-9834-79DC3A798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24" y="3395618"/>
            <a:ext cx="4959850" cy="35310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5"/>
            <a:extLst>
              <a:ext uri="{FF2B5EF4-FFF2-40B4-BE49-F238E27FC236}">
                <a16:creationId xmlns:a16="http://schemas.microsoft.com/office/drawing/2014/main" id="{8C1776C4-0413-7EF2-AF21-9EF69F317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7043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9EA6D3F-E842-3907-5D37-87A24245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154" y="252549"/>
            <a:ext cx="5477691" cy="844731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ПАМ’ЯТАЙ!</a:t>
            </a:r>
            <a:endParaRPr lang="uk-UA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+mn-lt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20C0FF6-B00D-3368-85ED-8629432E778B}"/>
              </a:ext>
            </a:extLst>
          </p:cNvPr>
          <p:cNvSpPr txBox="1">
            <a:spLocks/>
          </p:cNvSpPr>
          <p:nvPr/>
        </p:nvSpPr>
        <p:spPr>
          <a:xfrm>
            <a:off x="0" y="1097280"/>
            <a:ext cx="12192000" cy="1454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Дотримання цих правил </a:t>
            </a:r>
          </a:p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може врятувати твоє життя!</a:t>
            </a:r>
            <a:endParaRPr lang="uk-UA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Picture 2" descr="Профилактика пожаров по причине детской шалости с огнем! – Новости –  Раменское управление социальной защиты населения">
            <a:extLst>
              <a:ext uri="{FF2B5EF4-FFF2-40B4-BE49-F238E27FC236}">
                <a16:creationId xmlns:a16="http://schemas.microsoft.com/office/drawing/2014/main" id="{3716DFA5-79CA-6B2B-995B-C87AAC2D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43" y="2489817"/>
            <a:ext cx="6227134" cy="411563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AFCBCE26-B6DA-3623-5440-D33B0B3F2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89" y="5476876"/>
            <a:ext cx="1402156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5B516359-A535-BC62-E301-36A364116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24" y="5476876"/>
            <a:ext cx="1402156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4875708A-0968-CC87-89F9-1C90A4CA6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76" y="5078553"/>
            <a:ext cx="1806545" cy="177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52FD9660-0876-A922-FD5A-4BE81CFD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904" y="5476876"/>
            <a:ext cx="1402156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595014AC-86D3-96DE-9201-07FAA3D90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765" y="5015624"/>
            <a:ext cx="1870432" cy="184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0232520C-5D18-9F55-6868-96D2E773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252" y="5476876"/>
            <a:ext cx="1402156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EB30304F-CB6A-88DF-EBE8-74CE475BD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53" y="5476876"/>
            <a:ext cx="1402156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1EB12AFC-39D4-FEED-767F-1B51D12A2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905" y="5066154"/>
            <a:ext cx="1819133" cy="179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DDEF42AF-670C-BBCD-9355-5B5B397E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598" y="5476876"/>
            <a:ext cx="1402156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8EB9537A-4686-9928-698D-8A26831B4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448" y="5476876"/>
            <a:ext cx="1402156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A1573F98-C8BF-6B46-0078-24A00BB06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04" y="5098574"/>
            <a:ext cx="1786219" cy="17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5C9A86FD-7972-07FB-A112-38BD0F4B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87" y="5476876"/>
            <a:ext cx="1402156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A02F6760-11F7-1C25-BA31-8DED0B2C4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9" y="5073536"/>
            <a:ext cx="1811638" cy="17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4E4FB45D-AD5D-08CF-11CA-210200487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78" y="5476876"/>
            <a:ext cx="1402156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hlinkClick r:id="rId5"/>
            <a:extLst>
              <a:ext uri="{FF2B5EF4-FFF2-40B4-BE49-F238E27FC236}">
                <a16:creationId xmlns:a16="http://schemas.microsoft.com/office/drawing/2014/main" id="{BA1B0748-1B56-8842-4343-1EC90AD79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28991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BAAF9A48-5B71-AB97-C442-238E25529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Опыты - Просмотр темы :: AUTOLADA.RU">
            <a:extLst>
              <a:ext uri="{FF2B5EF4-FFF2-40B4-BE49-F238E27FC236}">
                <a16:creationId xmlns:a16="http://schemas.microsoft.com/office/drawing/2014/main" id="{746C75B9-AF93-6A02-A139-C0A7A226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66" y="4657105"/>
            <a:ext cx="3131697" cy="23457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Человек горит арт - 31 фото - картинки и рисунки: скачать бесплатно">
            <a:extLst>
              <a:ext uri="{FF2B5EF4-FFF2-40B4-BE49-F238E27FC236}">
                <a16:creationId xmlns:a16="http://schemas.microsoft.com/office/drawing/2014/main" id="{15C06564-415C-910D-73D3-6A0CC0F14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59" b="2463"/>
          <a:stretch/>
        </p:blipFill>
        <p:spPr bwMode="auto">
          <a:xfrm>
            <a:off x="3384297" y="2802234"/>
            <a:ext cx="5532799" cy="435868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D66586-1E29-776E-7CC1-F71C5C281093}"/>
              </a:ext>
            </a:extLst>
          </p:cNvPr>
          <p:cNvSpPr txBox="1"/>
          <p:nvPr/>
        </p:nvSpPr>
        <p:spPr>
          <a:xfrm>
            <a:off x="215019" y="122376"/>
            <a:ext cx="1187135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Інколи діти граються на горищах або в підвалах житлових будинків. Не задумуючись над наслідками, розводять вогнища, запалюють свічки, користуються сірниками, що може стати причиною пожежі. </a:t>
            </a:r>
          </a:p>
          <a:p>
            <a:pPr indent="361950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Вкрай небезпечні ігри з легкозаймистими речовинами такими як бензин, ацетон, лак, іншими горючими матеріалами. Подібне загрожує вибухами, а отже, тяжкими травмами.</a:t>
            </a:r>
            <a:endParaRPr lang="uk-UA" sz="2800" b="1" dirty="0"/>
          </a:p>
        </p:txBody>
      </p:sp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CD75D5A8-71E0-C467-B2EA-AFA29CC6D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25864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6B9F33-22DB-FD2F-773E-37766B21BC57}"/>
              </a:ext>
            </a:extLst>
          </p:cNvPr>
          <p:cNvSpPr txBox="1"/>
          <p:nvPr/>
        </p:nvSpPr>
        <p:spPr>
          <a:xfrm>
            <a:off x="108641" y="134128"/>
            <a:ext cx="115431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Що спричиняє пожежі:</a:t>
            </a: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необережність у поводженні з вогнем;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порушення правил пожежної безпеки при користуванні пічним опаленням, газовими плитами, електроприладами;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пустощі дітей з вогнем;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аварії та катастрофи на підприємствах.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В Запорожье ночью произошел масштабный пожар - горел склад с пластиковыми  бутылками">
            <a:extLst>
              <a:ext uri="{FF2B5EF4-FFF2-40B4-BE49-F238E27FC236}">
                <a16:creationId xmlns:a16="http://schemas.microsoft.com/office/drawing/2014/main" id="{DBF4D77A-39AF-0195-42F9-DC1C16CEE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527" y="2986324"/>
            <a:ext cx="6470624" cy="36974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жар — Википедия">
            <a:extLst>
              <a:ext uri="{FF2B5EF4-FFF2-40B4-BE49-F238E27FC236}">
                <a16:creationId xmlns:a16="http://schemas.microsoft.com/office/drawing/2014/main" id="{CB7277C4-58F8-F3A0-C91F-052A4B2B4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57" y="2976563"/>
            <a:ext cx="5320467" cy="36974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936FF0C3-7BBB-B55B-D585-CDF56A99B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AA661F9D-F7CA-F302-C1F9-2D4EA04EBD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69797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C66E6BA3-1FC1-CFB6-00A9-EF0418F1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AE243A-E5F8-8516-9E29-E7EA9195DF09}"/>
              </a:ext>
            </a:extLst>
          </p:cNvPr>
          <p:cNvSpPr txBox="1"/>
          <p:nvPr/>
        </p:nvSpPr>
        <p:spPr>
          <a:xfrm>
            <a:off x="135800" y="202896"/>
            <a:ext cx="119143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Але поміж усіх причин виникнення пожеж головну роль (понад 60%) відіграє людський фактор. </a:t>
            </a: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Людина є головним джерелом пожежної небезпеки </a:t>
            </a: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 нашій державі, тому кожен повинен знати і виконувати правила пожежної безпеки </a:t>
            </a:r>
            <a:endParaRPr lang="uk-UA" sz="2800" b="1" dirty="0"/>
          </a:p>
        </p:txBody>
      </p:sp>
      <p:pic>
        <p:nvPicPr>
          <p:cNvPr id="2050" name="Picture 2" descr="Оставленная на плите пища – причина пожара - Южные горизонты">
            <a:extLst>
              <a:ext uri="{FF2B5EF4-FFF2-40B4-BE49-F238E27FC236}">
                <a16:creationId xmlns:a16="http://schemas.microsoft.com/office/drawing/2014/main" id="{B1342C26-E69A-EE20-6BF0-671C14A0C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5964"/>
            <a:ext cx="5441136" cy="40808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азмеры печных колодцев: Размеры топки печи и другие параметры при  использовании различных видов топлива — Северный бастион — ремонт квартир">
            <a:extLst>
              <a:ext uri="{FF2B5EF4-FFF2-40B4-BE49-F238E27FC236}">
                <a16:creationId xmlns:a16="http://schemas.microsoft.com/office/drawing/2014/main" id="{5213C6DC-D450-6A5A-5FA1-6C5D532E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22" y="2018778"/>
            <a:ext cx="6336159" cy="44551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444A708E-2E35-22DF-3CFF-014CB24B7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69441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F6E4B968-9B4C-9DC5-0754-9292D32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3A52EC-5982-9584-3439-0D85802B98E6}"/>
              </a:ext>
            </a:extLst>
          </p:cNvPr>
          <p:cNvSpPr txBox="1"/>
          <p:nvPr/>
        </p:nvSpPr>
        <p:spPr>
          <a:xfrm>
            <a:off x="161453" y="172015"/>
            <a:ext cx="118690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Якщо в квартирі виникла пожежа і поруч немає дорослих:</a:t>
            </a:r>
          </a:p>
          <a:p>
            <a:pPr marL="457200" indent="-457200" algn="just" fontAlgn="base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панікуй, постарайся бути зібраним і уважним.</a:t>
            </a:r>
          </a:p>
          <a:p>
            <a:pPr algn="just" fontAlgn="base"/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 fontAlgn="base">
              <a:buFont typeface="Arial" panose="020B0604020202020204" pitchFamily="34" charset="0"/>
              <a:buChar char="•"/>
            </a:pPr>
            <a:r>
              <a:rPr lang="uk-UA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Виклич</a:t>
            </a: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пожежну службу за телефоном </a:t>
            </a: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101</a:t>
            </a: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Повідом своє прізвище, точну адресу, поверх, скажи, що і де горить.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У вогні гинуть люди... - Долина - Долинська міська рада">
            <a:extLst>
              <a:ext uri="{FF2B5EF4-FFF2-40B4-BE49-F238E27FC236}">
                <a16:creationId xmlns:a16="http://schemas.microsoft.com/office/drawing/2014/main" id="{1AA7F541-BD9F-E625-7BE4-4042DDAFD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09" y="2385128"/>
            <a:ext cx="6451654" cy="44728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Твоя безпека | Тест з предмету Я у світі – «На Урок»">
            <a:extLst>
              <a:ext uri="{FF2B5EF4-FFF2-40B4-BE49-F238E27FC236}">
                <a16:creationId xmlns:a16="http://schemas.microsoft.com/office/drawing/2014/main" id="{3153F4D3-22E5-900C-A98F-7AFA9F29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01" y="3065941"/>
            <a:ext cx="4921167" cy="334813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FF0F6C96-B270-721E-89CC-8E9EDA155D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60402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F6E4B968-9B4C-9DC5-0754-9292D32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3A52EC-5982-9584-3439-0D85802B98E6}"/>
              </a:ext>
            </a:extLst>
          </p:cNvPr>
          <p:cNvSpPr txBox="1"/>
          <p:nvPr/>
        </p:nvSpPr>
        <p:spPr>
          <a:xfrm>
            <a:off x="161453" y="172015"/>
            <a:ext cx="118690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Якщо в квартирі виникла пожежа і поруч немає дорослих:</a:t>
            </a:r>
          </a:p>
          <a:p>
            <a:pPr marL="457200" indent="-457200" algn="just" fontAlgn="base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Якщо можливо повідомити про пожежу сусідам.</a:t>
            </a:r>
          </a:p>
          <a:p>
            <a:pPr algn="just" fontAlgn="base"/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 fontAlgn="base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Невелике загоряння можна спробувати загасити підручними засобами, якщо в будинку немає вогнегасника: крім води, яку необхідно в щось набирати, </a:t>
            </a:r>
            <a:r>
              <a:rPr lang="uk-UA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підійде</a:t>
            </a: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мокра тканина (простирадла, рушник), щільне ковдру, </a:t>
            </a:r>
            <a:r>
              <a:rPr lang="uk-UA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підійдуть</a:t>
            </a: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також пісок, земля, якщо вони є в будинку.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Вогнегасники: які? для чого? як користуватись? — Варта 1">
            <a:extLst>
              <a:ext uri="{FF2B5EF4-FFF2-40B4-BE49-F238E27FC236}">
                <a16:creationId xmlns:a16="http://schemas.microsoft.com/office/drawing/2014/main" id="{22A46E97-0EBC-45F5-77C3-3D9BCC12F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24" y="3539905"/>
            <a:ext cx="5362968" cy="33180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Чем можно потушить пожар: 3 самых действенных средства">
            <a:extLst>
              <a:ext uri="{FF2B5EF4-FFF2-40B4-BE49-F238E27FC236}">
                <a16:creationId xmlns:a16="http://schemas.microsoft.com/office/drawing/2014/main" id="{3BC5A254-0F42-1A52-D37E-01CA5E276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92" y="3711445"/>
            <a:ext cx="4803011" cy="320200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4D7C619E-4AB8-781D-D2E7-FF6645C88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08168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F6E4B968-9B4C-9DC5-0754-9292D32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3A52EC-5982-9584-3439-0D85802B98E6}"/>
              </a:ext>
            </a:extLst>
          </p:cNvPr>
          <p:cNvSpPr txBox="1"/>
          <p:nvPr/>
        </p:nvSpPr>
        <p:spPr>
          <a:xfrm>
            <a:off x="161453" y="172015"/>
            <a:ext cx="1186909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Якщо в квартирі виникла пожежа і поруч немає дорослих:</a:t>
            </a:r>
          </a:p>
          <a:p>
            <a:pPr marL="457200" indent="-457200" algn="just" fontAlgn="base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намагайтеся загасити сильну пожежу самостійно, намагайтеся швидше залишити приміщення.</a:t>
            </a:r>
          </a:p>
          <a:p>
            <a:pPr algn="just" fontAlgn="base"/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 fontAlgn="base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можна ховатися під ліжко, в шафи, у ванну кімнату, потрібно постаратися залишити квартиру.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Пожар в квартире: инструкция безопасности - Чырвоная Зорка">
            <a:extLst>
              <a:ext uri="{FF2B5EF4-FFF2-40B4-BE49-F238E27FC236}">
                <a16:creationId xmlns:a16="http://schemas.microsoft.com/office/drawing/2014/main" id="{F3A2BDE4-C8C2-747B-A1F8-EB470A1CB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700" y="2732853"/>
            <a:ext cx="6449085" cy="412514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5"/>
            <a:extLst>
              <a:ext uri="{FF2B5EF4-FFF2-40B4-BE49-F238E27FC236}">
                <a16:creationId xmlns:a16="http://schemas.microsoft.com/office/drawing/2014/main" id="{B2245182-E2B7-5493-1C36-427A84992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47180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x гифки, анимированные GIF изображения gex - скачать гиф картинки на GIFER">
            <a:extLst>
              <a:ext uri="{FF2B5EF4-FFF2-40B4-BE49-F238E27FC236}">
                <a16:creationId xmlns:a16="http://schemas.microsoft.com/office/drawing/2014/main" id="{F6E4B968-9B4C-9DC5-0754-9292D32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2" y="4981575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47A73D-9669-CAAB-3DF8-57E55B244609}"/>
              </a:ext>
            </a:extLst>
          </p:cNvPr>
          <p:cNvSpPr txBox="1"/>
          <p:nvPr/>
        </p:nvSpPr>
        <p:spPr>
          <a:xfrm>
            <a:off x="193140" y="223111"/>
            <a:ext cx="118057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Якщо погасити пожежу до прибуття пожежників неможливо:</a:t>
            </a: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необхідно з іншими мешканцями будинку, не створюючи паніки, вийти на вулицю, використовуючи для цього сходові марші або пожежні драбини між балконами.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Покидай приміщення, пригнувшись якнайнижче, адже дим направляється вгору.</a:t>
            </a:r>
            <a:endParaRPr lang="uk-UA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uk-UA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При пожежі не спускайся у ліфті, бо може відключитися електрика.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Тренировка эвакуации при пожаре">
            <a:extLst>
              <a:ext uri="{FF2B5EF4-FFF2-40B4-BE49-F238E27FC236}">
                <a16:creationId xmlns:a16="http://schemas.microsoft.com/office/drawing/2014/main" id="{BC9E63A7-C2C3-DDB3-48AF-8EF95D96B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77" y="3397003"/>
            <a:ext cx="6094115" cy="346099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роведение тренировки по эвакуации людей при пожаре в Екатеринбурге">
            <a:extLst>
              <a:ext uri="{FF2B5EF4-FFF2-40B4-BE49-F238E27FC236}">
                <a16:creationId xmlns:a16="http://schemas.microsoft.com/office/drawing/2014/main" id="{EDDDA6E6-3CDD-FEB3-FF8B-0AB07572E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3" y="3875530"/>
            <a:ext cx="2833216" cy="282928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0A3508D7-57C0-2B98-6F46-7D3B8E75D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8" y="5864169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52831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967</Words>
  <Application>Microsoft Office PowerPoint</Application>
  <PresentationFormat>Широкий екран</PresentationFormat>
  <Paragraphs>73</Paragraphs>
  <Slides>22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9" baseType="lpstr">
      <vt:lpstr>a_Assuan</vt:lpstr>
      <vt:lpstr>Arial</vt:lpstr>
      <vt:lpstr>Calibri</vt:lpstr>
      <vt:lpstr>Calibri Light</vt:lpstr>
      <vt:lpstr>inherit</vt:lpstr>
      <vt:lpstr>Times New Roman</vt:lpstr>
      <vt:lpstr>Тема Office</vt:lpstr>
      <vt:lpstr>Техніка безпеки  під час пожежі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ПАМ’ЯТАЙ!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Техніка безпеки під час воєнного стану</dc:title>
  <dc:creator>User</dc:creator>
  <cp:lastModifiedBy>User</cp:lastModifiedBy>
  <cp:revision>93</cp:revision>
  <dcterms:created xsi:type="dcterms:W3CDTF">2022-08-31T20:01:45Z</dcterms:created>
  <dcterms:modified xsi:type="dcterms:W3CDTF">2022-09-20T14:12:02Z</dcterms:modified>
</cp:coreProperties>
</file>